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9"/>
    <p:restoredTop sz="94646"/>
  </p:normalViewPr>
  <p:slideViewPr>
    <p:cSldViewPr snapToGrid="0" snapToObjects="1">
      <p:cViewPr>
        <p:scale>
          <a:sx n="177" d="100"/>
          <a:sy n="177" d="100"/>
        </p:scale>
        <p:origin x="-584" y="-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70B4-4005-8F46-8090-F13BE9200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409C5-0163-7D4E-B2FC-A55CA42CC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1F9CD-C2D1-E84E-8CAA-79610010B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9A221-D5D8-A94B-ACBB-77F56DC23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82552-EE21-5E46-81A7-3B6D097B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0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C492-31FA-C94D-ABAF-58BD66DD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AACC5-6D8C-5540-B6B1-B41C9E755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A32D5-FEDB-D64A-92F8-B4EB76F5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9154A-808B-484B-899B-0EFCD5B0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3E028-262A-964B-B225-4CE321CDA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9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369298-93CD-844E-9A13-EDFBCBF23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16B07-E7BE-8F4B-AC01-D460ECE0E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A8FFD-0FF6-CB4C-92E0-14A216A7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520DC-C665-0744-AFDA-9A6A4B98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FFB63-67C3-ED42-8080-783CCB60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4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4F16-8067-1144-BDEB-92D3743DA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A4CC-0B95-6948-8E4E-7E815EBB1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354B2-E0F2-634D-9683-EA5430FCF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D4ACB-5BE9-A34C-A950-331933C0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8F035-BB06-2B4E-B66F-46E5E23B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B31C-A44C-7F45-A64A-3EF9E702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DCB67-4E03-9D40-8C35-E9617C932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10727-B777-DB46-8205-A78FEDC7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E6894-678D-E04C-9B7D-B6E6B408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68D60-09A5-8A48-99A3-269C66B6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1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CC03-387A-1647-BACD-F5F48BD5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FD700-3201-4449-8F8F-115E3A073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31B3A-73DD-B842-9FDA-EDB12CA9B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EDC72-530B-F44D-9676-29A581D3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65CEF-412A-6041-98EB-176DFC42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A2690-8DC1-AE4E-BD44-6505BC42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5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7D39-2BED-5C45-A9CA-9C209A00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5F99E-68C4-2A4E-96D5-FE7CF3E0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BA5A2-7E08-434F-8AA5-6FDC27616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72FBE4-D679-C64C-BB28-1BEE691D2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7C382-7057-954A-948B-46384199A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739E1-DF67-2D4C-96BF-97160209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30BFC-EC7C-A141-A64B-5CAD1E5B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723228-D672-FF4F-81BB-77971FC2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3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EAB9-B34C-F144-B97A-08CB4325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4FD60-39E1-D04C-8F97-50072844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404EC-E4E1-A041-9B43-4C5453DE4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865F3-40B3-4D41-B149-19437BB5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5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BB270-AC1F-5048-B85E-341606193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43CCD-C2BC-BE48-97BA-783B893F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DF642-1BBE-5649-8B85-FE88383F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89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F59B-1803-E545-A5BA-606B2D93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12721-6E2E-F949-8E27-3916D3EFF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F0258-3A16-BC40-AFBD-32AC50907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7B9F-C36F-7548-946A-5B30E86E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97A5A-2DB2-C040-9346-35B04BDB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60408-0D77-254C-82F2-06967E44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9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F465-3294-0140-B8CE-97ED37A6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37FDB-8959-914B-B577-DE2C620A4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1CA9-BC80-FC46-9B28-A71395E5C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88004-E527-0A4C-97C0-DF0765C71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E8250-83C7-7641-9508-F549CA35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F3FC8-1C61-EE45-BFFC-B3A48FCC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9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88BEA-C617-2E4F-BC58-1A0E4719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1B89D-9746-554B-AED3-4E437CC27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5612F-7EAD-C44F-BA0C-08F7C1522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C4BFF-8B1F-3649-B997-4FFA8EFABED8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76529-F348-664D-A68D-11D751FD1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557A5-526E-E247-8EA6-8CE397EAC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55642-D9AE-1A4A-9EEC-845329C11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6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(null)"/><Relationship Id="rId2" Type="http://schemas.openxmlformats.org/officeDocument/2006/relationships/image" Target="../media/image3.(null)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(null)"/><Relationship Id="rId2" Type="http://schemas.openxmlformats.org/officeDocument/2006/relationships/image" Target="../media/image14.(null)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9D8BA1-CB71-7C4B-A807-139AC68AF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704" y="0"/>
            <a:ext cx="5687932" cy="3622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D1266-72DB-0142-A20C-C3E28A75D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04" y="3578729"/>
            <a:ext cx="5687932" cy="3128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A9BBE-3ADD-CA4D-A331-A3DCAFB467DB}"/>
              </a:ext>
            </a:extLst>
          </p:cNvPr>
          <p:cNvSpPr txBox="1"/>
          <p:nvPr/>
        </p:nvSpPr>
        <p:spPr>
          <a:xfrm>
            <a:off x="160244" y="178173"/>
            <a:ext cx="10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981E9-95D5-CB46-A649-849EEB198934}"/>
              </a:ext>
            </a:extLst>
          </p:cNvPr>
          <p:cNvSpPr txBox="1"/>
          <p:nvPr/>
        </p:nvSpPr>
        <p:spPr>
          <a:xfrm>
            <a:off x="9472636" y="1235367"/>
            <a:ext cx="2289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Bangladesh indicating rough location of enrolled patients’ homes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BCB78-7D9E-8641-A4E6-23616F5663CB}"/>
              </a:ext>
            </a:extLst>
          </p:cNvPr>
          <p:cNvSpPr txBox="1"/>
          <p:nvPr/>
        </p:nvSpPr>
        <p:spPr>
          <a:xfrm>
            <a:off x="9472636" y="4257684"/>
            <a:ext cx="228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% known positive, negative, and mystery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5AD2A-8D8A-2A41-A373-46207494CBFE}"/>
              </a:ext>
            </a:extLst>
          </p:cNvPr>
          <p:cNvSpPr txBox="1"/>
          <p:nvPr/>
        </p:nvSpPr>
        <p:spPr>
          <a:xfrm>
            <a:off x="1495646" y="1327700"/>
            <a:ext cx="228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Enrollment criteria and data.</a:t>
            </a:r>
          </a:p>
        </p:txBody>
      </p:sp>
    </p:spTree>
    <p:extLst>
      <p:ext uri="{BB962C8B-B14F-4D97-AF65-F5344CB8AC3E}">
        <p14:creationId xmlns:p14="http://schemas.microsoft.com/office/powerpoint/2010/main" val="79338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1208C7-B95B-134F-9E2F-95BC6941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62589"/>
            <a:ext cx="11099800" cy="346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B871D-5808-EF46-BC22-CB42BAB1C6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70"/>
          <a:stretch/>
        </p:blipFill>
        <p:spPr>
          <a:xfrm>
            <a:off x="1233556" y="635038"/>
            <a:ext cx="9340023" cy="17139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78DD14E-A669-9F42-9910-583B2A9DA6D3}"/>
              </a:ext>
            </a:extLst>
          </p:cNvPr>
          <p:cNvSpPr/>
          <p:nvPr/>
        </p:nvSpPr>
        <p:spPr>
          <a:xfrm>
            <a:off x="1521538" y="842910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4550AA-9E00-D34A-9CDB-439DD1391FA9}"/>
              </a:ext>
            </a:extLst>
          </p:cNvPr>
          <p:cNvSpPr/>
          <p:nvPr/>
        </p:nvSpPr>
        <p:spPr>
          <a:xfrm>
            <a:off x="1624584" y="935874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0D73FD-E164-AE4D-9B1D-8E7403462974}"/>
              </a:ext>
            </a:extLst>
          </p:cNvPr>
          <p:cNvSpPr/>
          <p:nvPr/>
        </p:nvSpPr>
        <p:spPr>
          <a:xfrm>
            <a:off x="1718486" y="1210950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86C202-A08C-144B-AB8D-F8E5073A3328}"/>
              </a:ext>
            </a:extLst>
          </p:cNvPr>
          <p:cNvSpPr/>
          <p:nvPr/>
        </p:nvSpPr>
        <p:spPr>
          <a:xfrm>
            <a:off x="1821532" y="842910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139C2A-B055-6942-9DE2-446F932325A9}"/>
              </a:ext>
            </a:extLst>
          </p:cNvPr>
          <p:cNvSpPr/>
          <p:nvPr/>
        </p:nvSpPr>
        <p:spPr>
          <a:xfrm>
            <a:off x="1915434" y="1050920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77145E-8ED8-304D-8E55-90CFC2241BAA}"/>
              </a:ext>
            </a:extLst>
          </p:cNvPr>
          <p:cNvSpPr/>
          <p:nvPr/>
        </p:nvSpPr>
        <p:spPr>
          <a:xfrm>
            <a:off x="2018480" y="1164468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322A5A-93C4-C743-91F7-286EC3EB89AF}"/>
              </a:ext>
            </a:extLst>
          </p:cNvPr>
          <p:cNvSpPr/>
          <p:nvPr/>
        </p:nvSpPr>
        <p:spPr>
          <a:xfrm>
            <a:off x="2119127" y="1004438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26CB01-695F-9D44-9AC1-24E34D5AC476}"/>
              </a:ext>
            </a:extLst>
          </p:cNvPr>
          <p:cNvSpPr/>
          <p:nvPr/>
        </p:nvSpPr>
        <p:spPr>
          <a:xfrm>
            <a:off x="4817019" y="2116107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FC73ED-CD07-FE41-A215-074CAFD81753}"/>
              </a:ext>
            </a:extLst>
          </p:cNvPr>
          <p:cNvSpPr/>
          <p:nvPr/>
        </p:nvSpPr>
        <p:spPr>
          <a:xfrm>
            <a:off x="4904743" y="2182289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3CFD20-731C-2645-9B05-59037DC03A23}"/>
              </a:ext>
            </a:extLst>
          </p:cNvPr>
          <p:cNvSpPr/>
          <p:nvPr/>
        </p:nvSpPr>
        <p:spPr>
          <a:xfrm>
            <a:off x="4998645" y="1951787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3F4FBE-B099-AA43-97C7-BCFA40FAB40F}"/>
              </a:ext>
            </a:extLst>
          </p:cNvPr>
          <p:cNvSpPr/>
          <p:nvPr/>
        </p:nvSpPr>
        <p:spPr>
          <a:xfrm>
            <a:off x="5104903" y="2116107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8F52F5-31B6-3A4C-A6D9-F66383BFD7D5}"/>
              </a:ext>
            </a:extLst>
          </p:cNvPr>
          <p:cNvSpPr/>
          <p:nvPr/>
        </p:nvSpPr>
        <p:spPr>
          <a:xfrm>
            <a:off x="5198805" y="2023143"/>
            <a:ext cx="93902" cy="929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267804-5F25-4447-AE26-36E37F10D046}"/>
              </a:ext>
            </a:extLst>
          </p:cNvPr>
          <p:cNvSpPr txBox="1"/>
          <p:nvPr/>
        </p:nvSpPr>
        <p:spPr>
          <a:xfrm rot="16200000">
            <a:off x="183227" y="1353493"/>
            <a:ext cx="1837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Inverse Simpsons Diversity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0B2F7B-E9DA-634A-AFE4-5B6B1D7F2A19}"/>
              </a:ext>
            </a:extLst>
          </p:cNvPr>
          <p:cNvSpPr txBox="1"/>
          <p:nvPr/>
        </p:nvSpPr>
        <p:spPr>
          <a:xfrm rot="5400000">
            <a:off x="10089578" y="1395450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Input RNA (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pg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16866DBF-B891-5C4B-B49F-BB154EF92384}"/>
              </a:ext>
            </a:extLst>
          </p:cNvPr>
          <p:cNvSpPr/>
          <p:nvPr/>
        </p:nvSpPr>
        <p:spPr>
          <a:xfrm flipH="1" flipV="1">
            <a:off x="2065431" y="5706735"/>
            <a:ext cx="2751588" cy="5588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A6A87-A993-974B-A8D9-16A36B0379C5}"/>
              </a:ext>
            </a:extLst>
          </p:cNvPr>
          <p:cNvSpPr txBox="1"/>
          <p:nvPr/>
        </p:nvSpPr>
        <p:spPr>
          <a:xfrm>
            <a:off x="3804882" y="5709136"/>
            <a:ext cx="1012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Increasing 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754FB-7FD2-B74C-ADA5-D39A7C154EC4}"/>
              </a:ext>
            </a:extLst>
          </p:cNvPr>
          <p:cNvSpPr txBox="1"/>
          <p:nvPr/>
        </p:nvSpPr>
        <p:spPr>
          <a:xfrm>
            <a:off x="197531" y="126663"/>
            <a:ext cx="162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2A</a:t>
            </a:r>
          </a:p>
        </p:txBody>
      </p:sp>
    </p:spTree>
    <p:extLst>
      <p:ext uri="{BB962C8B-B14F-4D97-AF65-F5344CB8AC3E}">
        <p14:creationId xmlns:p14="http://schemas.microsoft.com/office/powerpoint/2010/main" val="250486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AD0B20-1518-CB4D-9212-4DFBBD12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3" y="1257300"/>
            <a:ext cx="11137900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830B6-9D3E-3E42-BA21-E67574DA8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28"/>
          <a:stretch/>
        </p:blipFill>
        <p:spPr>
          <a:xfrm>
            <a:off x="1260306" y="-143939"/>
            <a:ext cx="9238361" cy="1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3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AC45F4-63BB-9F44-B7C3-27E34646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1" y="2042350"/>
            <a:ext cx="10934700" cy="284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1D47A-0609-DB42-87D5-832F250C9EFE}"/>
              </a:ext>
            </a:extLst>
          </p:cNvPr>
          <p:cNvSpPr txBox="1"/>
          <p:nvPr/>
        </p:nvSpPr>
        <p:spPr>
          <a:xfrm>
            <a:off x="197531" y="126663"/>
            <a:ext cx="5346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2B</a:t>
            </a:r>
          </a:p>
          <a:p>
            <a:endParaRPr lang="en-US" dirty="0"/>
          </a:p>
          <a:p>
            <a:r>
              <a:rPr lang="en-US" dirty="0" err="1"/>
              <a:t>mNGS</a:t>
            </a:r>
            <a:r>
              <a:rPr lang="en-US" dirty="0"/>
              <a:t> (RNA+DNA) vs. Conventional,</a:t>
            </a:r>
          </a:p>
          <a:p>
            <a:r>
              <a:rPr lang="en-US" dirty="0" err="1"/>
              <a:t>mNGS</a:t>
            </a:r>
            <a:r>
              <a:rPr lang="en-US" dirty="0"/>
              <a:t> (RNA) vs. Conventional</a:t>
            </a:r>
          </a:p>
          <a:p>
            <a:r>
              <a:rPr lang="en-US" dirty="0" err="1"/>
              <a:t>mNGS</a:t>
            </a:r>
            <a:r>
              <a:rPr lang="en-US" dirty="0"/>
              <a:t> (DNA) vs. Conventional</a:t>
            </a:r>
          </a:p>
          <a:p>
            <a:r>
              <a:rPr lang="en-US" dirty="0" err="1"/>
              <a:t>mNGS</a:t>
            </a:r>
            <a:r>
              <a:rPr lang="en-US" dirty="0"/>
              <a:t> (RNA) vs. </a:t>
            </a:r>
            <a:r>
              <a:rPr lang="en-US" dirty="0" err="1"/>
              <a:t>mNGS</a:t>
            </a:r>
            <a:r>
              <a:rPr lang="en-US" dirty="0"/>
              <a:t> (DNA) </a:t>
            </a:r>
          </a:p>
        </p:txBody>
      </p:sp>
    </p:spTree>
    <p:extLst>
      <p:ext uri="{BB962C8B-B14F-4D97-AF65-F5344CB8AC3E}">
        <p14:creationId xmlns:p14="http://schemas.microsoft.com/office/powerpoint/2010/main" val="47869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FBB4C9-7A64-FD4C-93BB-BB41EE0B6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986" y="540665"/>
            <a:ext cx="3559600" cy="38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CC60C-B717-D349-B550-663AAD272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04" r="55476"/>
          <a:stretch/>
        </p:blipFill>
        <p:spPr>
          <a:xfrm>
            <a:off x="7616479" y="1075764"/>
            <a:ext cx="3964035" cy="3036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2B835-F9A5-A242-9D6A-E2993A0A2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4" t="10448" r="8324" b="63446"/>
          <a:stretch/>
        </p:blipFill>
        <p:spPr>
          <a:xfrm>
            <a:off x="2490558" y="4364252"/>
            <a:ext cx="9489142" cy="1588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B2C21E-1366-9647-99E3-B1946893E67B}"/>
              </a:ext>
            </a:extLst>
          </p:cNvPr>
          <p:cNvSpPr txBox="1"/>
          <p:nvPr/>
        </p:nvSpPr>
        <p:spPr>
          <a:xfrm>
            <a:off x="303680" y="171333"/>
            <a:ext cx="10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5D1AE-DC5F-3F4D-9620-5208F64CC0B3}"/>
              </a:ext>
            </a:extLst>
          </p:cNvPr>
          <p:cNvSpPr txBox="1"/>
          <p:nvPr/>
        </p:nvSpPr>
        <p:spPr>
          <a:xfrm>
            <a:off x="2776168" y="405884"/>
            <a:ext cx="6063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– Map showing CHIK cases from PCR (surveillance)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E3CE2-57B5-7C4A-B358-8983E8C4F125}"/>
              </a:ext>
            </a:extLst>
          </p:cNvPr>
          <p:cNvSpPr txBox="1"/>
          <p:nvPr/>
        </p:nvSpPr>
        <p:spPr>
          <a:xfrm>
            <a:off x="2776168" y="4179586"/>
            <a:ext cx="405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– coverage plots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9B907B-4BEB-1844-A119-311B625B65AA}"/>
              </a:ext>
            </a:extLst>
          </p:cNvPr>
          <p:cNvSpPr txBox="1"/>
          <p:nvPr/>
        </p:nvSpPr>
        <p:spPr>
          <a:xfrm>
            <a:off x="8218721" y="454365"/>
            <a:ext cx="405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– Sequence similarity to outbreak</a:t>
            </a:r>
          </a:p>
        </p:txBody>
      </p:sp>
    </p:spTree>
    <p:extLst>
      <p:ext uri="{BB962C8B-B14F-4D97-AF65-F5344CB8AC3E}">
        <p14:creationId xmlns:p14="http://schemas.microsoft.com/office/powerpoint/2010/main" val="169358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456730-F425-7940-A8FB-3D8AE625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181100"/>
            <a:ext cx="5581650" cy="4515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0F26F-FEE3-C748-8AAC-DEB96279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391" y="424023"/>
            <a:ext cx="6192609" cy="602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91DAE-F135-7048-A350-FC29116CF744}"/>
              </a:ext>
            </a:extLst>
          </p:cNvPr>
          <p:cNvSpPr txBox="1"/>
          <p:nvPr/>
        </p:nvSpPr>
        <p:spPr>
          <a:xfrm>
            <a:off x="303680" y="171333"/>
            <a:ext cx="10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93515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36101-1FDA-5349-BDA9-97536F51D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75474" y="612399"/>
            <a:ext cx="4266081" cy="5688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E76AC-49EF-4D4F-8A3C-A99BF4EA2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808507" y="612399"/>
            <a:ext cx="4266081" cy="5688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4FA69-8806-D841-B742-1F6D5A3E41D4}"/>
              </a:ext>
            </a:extLst>
          </p:cNvPr>
          <p:cNvSpPr txBox="1"/>
          <p:nvPr/>
        </p:nvSpPr>
        <p:spPr>
          <a:xfrm>
            <a:off x="303681" y="171333"/>
            <a:ext cx="385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 (rough outline)</a:t>
            </a:r>
          </a:p>
        </p:txBody>
      </p:sp>
    </p:spTree>
    <p:extLst>
      <p:ext uri="{BB962C8B-B14F-4D97-AF65-F5344CB8AC3E}">
        <p14:creationId xmlns:p14="http://schemas.microsoft.com/office/powerpoint/2010/main" val="255225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C08D0-2FC5-394E-BC9F-9BDD667E7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7" y="1900031"/>
            <a:ext cx="11137900" cy="419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9C299-AB25-6946-8364-7D68E908DC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91"/>
          <a:stretch/>
        </p:blipFill>
        <p:spPr>
          <a:xfrm>
            <a:off x="1311967" y="338492"/>
            <a:ext cx="9243390" cy="16394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C54641-D84B-0C4D-9610-CE5DB5DA6C86}"/>
              </a:ext>
            </a:extLst>
          </p:cNvPr>
          <p:cNvCxnSpPr/>
          <p:nvPr/>
        </p:nvCxnSpPr>
        <p:spPr>
          <a:xfrm flipH="1">
            <a:off x="1202635" y="1679714"/>
            <a:ext cx="943223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236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106</Words>
  <Application>Microsoft Macintosh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Katrina Kalantar</dc:creator>
  <cp:lastModifiedBy>Katrina Kalantar</cp:lastModifiedBy>
  <cp:revision>8</cp:revision>
  <dcterms:created xsi:type="dcterms:W3CDTF">2018-07-06T21:20:57Z</dcterms:created>
  <dcterms:modified xsi:type="dcterms:W3CDTF">2018-07-07T23:00:12Z</dcterms:modified>
</cp:coreProperties>
</file>